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83" r:id="rId2"/>
    <p:sldId id="379" r:id="rId3"/>
    <p:sldId id="329" r:id="rId4"/>
    <p:sldId id="361" r:id="rId5"/>
    <p:sldId id="362" r:id="rId6"/>
    <p:sldId id="283" r:id="rId7"/>
    <p:sldId id="381" r:id="rId8"/>
    <p:sldId id="388" r:id="rId9"/>
    <p:sldId id="384" r:id="rId10"/>
    <p:sldId id="385" r:id="rId11"/>
    <p:sldId id="386" r:id="rId12"/>
    <p:sldId id="387" r:id="rId13"/>
    <p:sldId id="389" r:id="rId14"/>
    <p:sldId id="390" r:id="rId15"/>
    <p:sldId id="391" r:id="rId16"/>
    <p:sldId id="392" r:id="rId17"/>
    <p:sldId id="393" r:id="rId18"/>
    <p:sldId id="394" r:id="rId19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BB928E10-A69C-42F6-8B07-A2FEAC067766}">
          <p14:sldIdLst/>
        </p14:section>
        <p14:section name="SLIDE STARTERS" id="{ACC24B29-0CC7-491A-A98A-CF7CBDBE501E}">
          <p14:sldIdLst>
            <p14:sldId id="383"/>
            <p14:sldId id="379"/>
            <p14:sldId id="329"/>
            <p14:sldId id="361"/>
            <p14:sldId id="362"/>
            <p14:sldId id="283"/>
            <p14:sldId id="381"/>
            <p14:sldId id="388"/>
            <p14:sldId id="384"/>
            <p14:sldId id="385"/>
            <p14:sldId id="386"/>
            <p14:sldId id="387"/>
            <p14:sldId id="389"/>
            <p14:sldId id="390"/>
            <p14:sldId id="391"/>
            <p14:sldId id="392"/>
            <p14:sldId id="393"/>
            <p14:sldId id="394"/>
          </p14:sldIdLst>
        </p14:section>
        <p14:section name="THANK YOU" id="{6CD91DAB-8EC3-4802-89E9-0F1C7022FB28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D1FF"/>
    <a:srgbClr val="E6E6E6"/>
    <a:srgbClr val="DC5924"/>
    <a:srgbClr val="B7472A"/>
    <a:srgbClr val="000000"/>
    <a:srgbClr val="FFFFFF"/>
    <a:srgbClr val="11161C"/>
    <a:srgbClr val="7F7F7F"/>
    <a:srgbClr val="F2F2F2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33" autoAdjust="0"/>
    <p:restoredTop sz="94280" autoAdjust="0"/>
  </p:normalViewPr>
  <p:slideViewPr>
    <p:cSldViewPr snapToGrid="0">
      <p:cViewPr varScale="1">
        <p:scale>
          <a:sx n="70" d="100"/>
          <a:sy n="70" d="100"/>
        </p:scale>
        <p:origin x="792" y="78"/>
      </p:cViewPr>
      <p:guideLst/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-3162"/>
    </p:cViewPr>
  </p:sorterViewPr>
  <p:notesViewPr>
    <p:cSldViewPr snapToGrid="0">
      <p:cViewPr varScale="1">
        <p:scale>
          <a:sx n="73" d="100"/>
          <a:sy n="73" d="100"/>
        </p:scale>
        <p:origin x="583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9/1/2018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9/1/2018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this title animation slide with a new image simply 1) move the top semi-transparent shape</a:t>
            </a:r>
            <a:r>
              <a:rPr lang="en-US" baseline="0" dirty="0"/>
              <a:t> </a:t>
            </a:r>
            <a:r>
              <a:rPr lang="en-US" dirty="0"/>
              <a:t>to the side, 2) delete placeholder image,</a:t>
            </a:r>
            <a:r>
              <a:rPr lang="en-US" baseline="0" dirty="0"/>
              <a:t> </a:t>
            </a:r>
            <a:br>
              <a:rPr lang="en-US" baseline="0" dirty="0"/>
            </a:br>
            <a:r>
              <a:rPr lang="en-US" baseline="0" dirty="0"/>
              <a:t>3) click on the picture icon to add a new picture, 4) </a:t>
            </a:r>
            <a:r>
              <a:rPr lang="en-US" dirty="0"/>
              <a:t>Move semi-transparent shape back to original position, 5) Update text on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36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76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47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pictures or go online at…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numb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Section Title Here</a:t>
            </a:r>
          </a:p>
          <a:p>
            <a:pPr lvl="1"/>
            <a:r>
              <a:rPr lang="en-US" dirty="0"/>
              <a:t>1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Add a short summary sentence here about title/statement above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Full Bleed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Headline</a:t>
            </a: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en-US" baseline="0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=""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961284" y="93791"/>
            <a:ext cx="2269433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7" name="TextBox 6">
            <a:hlinkClick r:id="rId4"/>
            <a:extLst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</a:rPr>
              <a:t>Neal Creative </a:t>
            </a: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tx1"/>
                </a:solidFill>
              </a:rPr>
              <a:t> </a:t>
            </a:r>
            <a:endParaRPr lang="en-US" sz="1000" b="1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3634505"/>
            <a:ext cx="1700633" cy="1798732"/>
            <a:chOff x="5976075" y="3634505"/>
            <a:chExt cx="1700633" cy="1798732"/>
          </a:xfrm>
        </p:grpSpPr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135" y="4142336"/>
              <a:ext cx="860601" cy="129090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70063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TIP 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Use the built-in c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olor palette with green and yellow for callouts and accents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="" xmlns:a16="http://schemas.microsoft.com/office/drawing/2014/main" id="{B60F28C6-9BA0-4632-B8B5-5A793D03AFC7}"/>
              </a:ext>
            </a:extLst>
          </p:cNvPr>
          <p:cNvSpPr txBox="1"/>
          <p:nvPr userDrawn="1"/>
        </p:nvSpPr>
        <p:spPr>
          <a:xfrm>
            <a:off x="9005881" y="6316156"/>
            <a:ext cx="2466220" cy="3678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Neal Creative</a:t>
            </a:r>
            <a:r>
              <a:rPr lang="en-US" sz="1100" baseline="0" dirty="0">
                <a:solidFill>
                  <a:schemeClr val="tx1"/>
                </a:solidFill>
              </a:rPr>
              <a:t>  | click &amp; </a:t>
            </a:r>
            <a:r>
              <a:rPr lang="en-US" sz="1100" b="1" baseline="0" dirty="0">
                <a:solidFill>
                  <a:schemeClr val="tx1"/>
                </a:solidFill>
              </a:rPr>
              <a:t>Learn more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=""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=""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6259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=""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NUT BASE SECTION 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8777" y="2935629"/>
            <a:ext cx="5208335" cy="92782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dot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dark option FLUSH LEF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dark option CENTERED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dark option FLUSH LE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ight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Callout with small Non-bullet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Rectangle 3"/>
          <p:cNvSpPr/>
          <p:nvPr/>
        </p:nvSpPr>
        <p:spPr>
          <a:xfrm>
            <a:off x="31016" y="27494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689667" y="2138979"/>
            <a:ext cx="8804365" cy="1311128"/>
          </a:xfrm>
        </p:spPr>
        <p:txBody>
          <a:bodyPr/>
          <a:lstStyle/>
          <a:p>
            <a:r>
              <a:rPr lang="en-US" dirty="0" smtClean="0"/>
              <a:t>VEHICLE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396266" y="3162946"/>
            <a:ext cx="9461500" cy="1311128"/>
          </a:xfrm>
        </p:spPr>
        <p:txBody>
          <a:bodyPr/>
          <a:lstStyle/>
          <a:p>
            <a:r>
              <a:rPr lang="en-US" sz="8800" spc="-300" dirty="0" smtClean="0"/>
              <a:t>THEFT CONTROL</a:t>
            </a:r>
            <a:endParaRPr lang="en-US" dirty="0"/>
          </a:p>
        </p:txBody>
      </p:sp>
      <p:sp>
        <p:nvSpPr>
          <p:cNvPr id="19" name="Freeform: Shape 18"/>
          <p:cNvSpPr/>
          <p:nvPr/>
        </p:nvSpPr>
        <p:spPr>
          <a:xfrm>
            <a:off x="7173003" y="4446632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rgbClr val="75D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</a:t>
            </a:fld>
            <a:endParaRPr lang="en-US"/>
          </a:p>
        </p:txBody>
      </p:sp>
      <p:sp>
        <p:nvSpPr>
          <p:cNvPr id="13" name="Arrow: Pentagon 12">
            <a:extLst>
              <a:ext uri="{FF2B5EF4-FFF2-40B4-BE49-F238E27FC236}">
                <a16:creationId xmlns="" xmlns:a16="http://schemas.microsoft.com/office/drawing/2014/main" id="{F29328E2-F4D7-4544-AC08-F929929DB0BA}"/>
              </a:ext>
            </a:extLst>
          </p:cNvPr>
          <p:cNvSpPr/>
          <p:nvPr/>
        </p:nvSpPr>
        <p:spPr>
          <a:xfrm>
            <a:off x="7723163" y="4361548"/>
            <a:ext cx="3072571" cy="618415"/>
          </a:xfrm>
          <a:prstGeom prst="homePlat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Trying to </a:t>
            </a:r>
            <a:r>
              <a:rPr lang="en-IN" dirty="0"/>
              <a:t>B</a:t>
            </a:r>
            <a:r>
              <a:rPr lang="en-IN" dirty="0" smtClean="0"/>
              <a:t>ecome Secure</a:t>
            </a:r>
            <a:endParaRPr lang="en-IN" dirty="0"/>
          </a:p>
        </p:txBody>
      </p:sp>
      <p:sp>
        <p:nvSpPr>
          <p:cNvPr id="20" name="Arrow: Chevron 19">
            <a:extLst>
              <a:ext uri="{FF2B5EF4-FFF2-40B4-BE49-F238E27FC236}">
                <a16:creationId xmlns="" xmlns:a16="http://schemas.microsoft.com/office/drawing/2014/main" id="{DB10C7FB-73EA-4115-8FDA-52E261F9347B}"/>
              </a:ext>
            </a:extLst>
          </p:cNvPr>
          <p:cNvSpPr/>
          <p:nvPr/>
        </p:nvSpPr>
        <p:spPr>
          <a:xfrm>
            <a:off x="10701058" y="4361548"/>
            <a:ext cx="673065" cy="618415"/>
          </a:xfrm>
          <a:prstGeom prst="chevron">
            <a:avLst/>
          </a:prstGeom>
          <a:solidFill>
            <a:srgbClr val="FFC000"/>
          </a:solidFill>
          <a:ln>
            <a:solidFill>
              <a:srgbClr val="75D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32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8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9" grpId="0" animBg="1"/>
      <p:bldP spid="13" grpId="0" animBg="1"/>
      <p:bldP spid="2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923323" y="186061"/>
            <a:ext cx="4376615" cy="369332"/>
          </a:xfrm>
        </p:spPr>
        <p:txBody>
          <a:bodyPr/>
          <a:lstStyle/>
          <a:p>
            <a:r>
              <a:rPr lang="en-IN" dirty="0" err="1" smtClean="0"/>
              <a:t>ScreenShot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 smtClean="0"/>
              <a:t>3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299" y="2866029"/>
            <a:ext cx="4628154" cy="2613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84" y="2866029"/>
            <a:ext cx="4628155" cy="261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3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923323" y="186061"/>
            <a:ext cx="4376615" cy="369332"/>
          </a:xfrm>
        </p:spPr>
        <p:txBody>
          <a:bodyPr/>
          <a:lstStyle/>
          <a:p>
            <a:r>
              <a:rPr lang="en-IN" dirty="0" err="1" smtClean="0"/>
              <a:t>ScreenShot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 smtClean="0"/>
              <a:t>4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410" y="2659762"/>
            <a:ext cx="5532959" cy="31244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98" y="2659762"/>
            <a:ext cx="5549023" cy="313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80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923323" y="186061"/>
            <a:ext cx="4376615" cy="369332"/>
          </a:xfrm>
        </p:spPr>
        <p:txBody>
          <a:bodyPr/>
          <a:lstStyle/>
          <a:p>
            <a:r>
              <a:rPr lang="en-IN" dirty="0" err="1" smtClean="0"/>
              <a:t>ScreenShot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 smtClean="0"/>
              <a:t>5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0" y="2976927"/>
            <a:ext cx="4689214" cy="26480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0" y="2976927"/>
            <a:ext cx="4689214" cy="26480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815" y="2976927"/>
            <a:ext cx="4689214" cy="26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5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923323" y="186061"/>
            <a:ext cx="4376615" cy="369332"/>
          </a:xfrm>
        </p:spPr>
        <p:txBody>
          <a:bodyPr/>
          <a:lstStyle/>
          <a:p>
            <a:r>
              <a:rPr lang="en-IN" dirty="0" smtClean="0"/>
              <a:t>Screen Shots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 smtClean="0"/>
              <a:t>6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84" y="2879677"/>
            <a:ext cx="4434809" cy="25043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852" y="2879677"/>
            <a:ext cx="4434810" cy="250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68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923323" y="186061"/>
            <a:ext cx="4376615" cy="369332"/>
          </a:xfrm>
        </p:spPr>
        <p:txBody>
          <a:bodyPr/>
          <a:lstStyle/>
          <a:p>
            <a:r>
              <a:rPr lang="en-IN" dirty="0" err="1" smtClean="0"/>
              <a:t>ScreenShot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 smtClean="0"/>
              <a:t>7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37" y="2960901"/>
            <a:ext cx="4739257" cy="26762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299" y="2960901"/>
            <a:ext cx="4739257" cy="267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923323" y="186061"/>
            <a:ext cx="4376615" cy="369332"/>
          </a:xfrm>
        </p:spPr>
        <p:txBody>
          <a:bodyPr/>
          <a:lstStyle/>
          <a:p>
            <a:r>
              <a:rPr lang="en-IN" dirty="0" err="1" smtClean="0"/>
              <a:t>ScreenShot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745910" y="1007413"/>
            <a:ext cx="774572" cy="1200329"/>
          </a:xfrm>
        </p:spPr>
        <p:txBody>
          <a:bodyPr/>
          <a:lstStyle/>
          <a:p>
            <a:r>
              <a:rPr lang="en-IN" dirty="0"/>
              <a:t>8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37" y="2960901"/>
            <a:ext cx="4739257" cy="26762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299" y="2960901"/>
            <a:ext cx="4739257" cy="267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923323" y="186061"/>
            <a:ext cx="4376615" cy="369332"/>
          </a:xfrm>
        </p:spPr>
        <p:txBody>
          <a:bodyPr/>
          <a:lstStyle/>
          <a:p>
            <a:r>
              <a:rPr lang="en-IN" dirty="0" err="1" smtClean="0"/>
              <a:t>ScreenShot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 smtClean="0"/>
              <a:t>9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37" y="3065807"/>
            <a:ext cx="4744265" cy="26791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494" y="3065807"/>
            <a:ext cx="4744264" cy="267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4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923323" y="186061"/>
            <a:ext cx="4376615" cy="369332"/>
          </a:xfrm>
        </p:spPr>
        <p:txBody>
          <a:bodyPr/>
          <a:lstStyle/>
          <a:p>
            <a:r>
              <a:rPr lang="en-IN" dirty="0" err="1" smtClean="0"/>
              <a:t>ScreenShot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450959" y="1007413"/>
            <a:ext cx="1364476" cy="1200329"/>
          </a:xfrm>
        </p:spPr>
        <p:txBody>
          <a:bodyPr/>
          <a:lstStyle/>
          <a:p>
            <a:r>
              <a:rPr lang="en-IN" dirty="0" smtClean="0"/>
              <a:t>10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47" y="3143519"/>
            <a:ext cx="5175985" cy="29229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902" y="3143519"/>
            <a:ext cx="5158854" cy="291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12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923323" y="186061"/>
            <a:ext cx="4376615" cy="369332"/>
          </a:xfrm>
        </p:spPr>
        <p:txBody>
          <a:bodyPr/>
          <a:lstStyle/>
          <a:p>
            <a:r>
              <a:rPr lang="en-IN" dirty="0" err="1" smtClean="0"/>
              <a:t>ScreenShot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450959" y="1007413"/>
            <a:ext cx="1364476" cy="1200329"/>
          </a:xfrm>
        </p:spPr>
        <p:txBody>
          <a:bodyPr/>
          <a:lstStyle/>
          <a:p>
            <a:r>
              <a:rPr lang="en-IN" dirty="0" smtClean="0"/>
              <a:t>11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451" y="2316924"/>
            <a:ext cx="2434339" cy="44014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283" y="2316924"/>
            <a:ext cx="2434337" cy="44014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344" y="2316927"/>
            <a:ext cx="2434337" cy="44014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85" y="2316928"/>
            <a:ext cx="2434337" cy="440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92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304800" y="2939635"/>
            <a:ext cx="11887200" cy="978729"/>
          </a:xfrm>
        </p:spPr>
        <p:txBody>
          <a:bodyPr/>
          <a:lstStyle/>
          <a:p>
            <a:r>
              <a:rPr lang="en-US" sz="3200" b="1" dirty="0"/>
              <a:t>A digital, smart and </a:t>
            </a:r>
            <a:r>
              <a:rPr lang="en-US" sz="3200" b="1" dirty="0" smtClean="0"/>
              <a:t>possibly a fast way to </a:t>
            </a:r>
            <a:r>
              <a:rPr lang="en-US" sz="3200" b="1" dirty="0"/>
              <a:t>find </a:t>
            </a:r>
          </a:p>
          <a:p>
            <a:r>
              <a:rPr lang="en-US" sz="3200" b="1" dirty="0"/>
              <a:t>Lost/Stolen Vehicles in minimal time.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6977574" y="5276808"/>
            <a:ext cx="4985825" cy="923330"/>
          </a:xfrm>
        </p:spPr>
        <p:txBody>
          <a:bodyPr/>
          <a:lstStyle/>
          <a:p>
            <a:r>
              <a:rPr lang="en-US" dirty="0"/>
              <a:t>—Developed By </a:t>
            </a:r>
          </a:p>
          <a:p>
            <a:r>
              <a:rPr lang="en-US" dirty="0" err="1" smtClean="0"/>
              <a:t>ToughX</a:t>
            </a:r>
            <a:r>
              <a:rPr lang="en-US" dirty="0" smtClean="0"/>
              <a:t>…</a:t>
            </a:r>
            <a:endParaRPr lang="en-US" dirty="0"/>
          </a:p>
          <a:p>
            <a:r>
              <a:rPr lang="en-US" dirty="0"/>
              <a:t>Lovely Professional University, Punjab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15740" y="440358"/>
            <a:ext cx="670312" cy="580653"/>
          </a:xfrm>
          <a:custGeom>
            <a:avLst/>
            <a:gdLst>
              <a:gd name="connsiteX0" fmla="*/ 603423 w 670312"/>
              <a:gd name="connsiteY0" fmla="*/ 0 h 580653"/>
              <a:gd name="connsiteX1" fmla="*/ 670312 w 670312"/>
              <a:gd name="connsiteY1" fmla="*/ 126662 h 580653"/>
              <a:gd name="connsiteX2" fmla="*/ 557170 w 670312"/>
              <a:gd name="connsiteY2" fmla="*/ 203157 h 580653"/>
              <a:gd name="connsiteX3" fmla="*/ 522302 w 670312"/>
              <a:gd name="connsiteY3" fmla="*/ 293172 h 580653"/>
              <a:gd name="connsiteX4" fmla="*/ 670312 w 670312"/>
              <a:gd name="connsiteY4" fmla="*/ 293172 h 580653"/>
              <a:gd name="connsiteX5" fmla="*/ 670312 w 670312"/>
              <a:gd name="connsiteY5" fmla="*/ 580653 h 580653"/>
              <a:gd name="connsiteX6" fmla="*/ 360772 w 670312"/>
              <a:gd name="connsiteY6" fmla="*/ 580653 h 580653"/>
              <a:gd name="connsiteX7" fmla="*/ 360772 w 670312"/>
              <a:gd name="connsiteY7" fmla="*/ 342272 h 580653"/>
              <a:gd name="connsiteX8" fmla="*/ 415564 w 670312"/>
              <a:gd name="connsiteY8" fmla="*/ 134489 h 580653"/>
              <a:gd name="connsiteX9" fmla="*/ 603423 w 670312"/>
              <a:gd name="connsiteY9" fmla="*/ 0 h 580653"/>
              <a:gd name="connsiteX10" fmla="*/ 242650 w 670312"/>
              <a:gd name="connsiteY10" fmla="*/ 0 h 580653"/>
              <a:gd name="connsiteX11" fmla="*/ 309539 w 670312"/>
              <a:gd name="connsiteY11" fmla="*/ 126662 h 580653"/>
              <a:gd name="connsiteX12" fmla="*/ 196397 w 670312"/>
              <a:gd name="connsiteY12" fmla="*/ 203157 h 580653"/>
              <a:gd name="connsiteX13" fmla="*/ 161530 w 670312"/>
              <a:gd name="connsiteY13" fmla="*/ 293172 h 580653"/>
              <a:gd name="connsiteX14" fmla="*/ 309539 w 670312"/>
              <a:gd name="connsiteY14" fmla="*/ 293172 h 580653"/>
              <a:gd name="connsiteX15" fmla="*/ 309539 w 670312"/>
              <a:gd name="connsiteY15" fmla="*/ 580653 h 580653"/>
              <a:gd name="connsiteX16" fmla="*/ 0 w 670312"/>
              <a:gd name="connsiteY16" fmla="*/ 580653 h 580653"/>
              <a:gd name="connsiteX17" fmla="*/ 0 w 670312"/>
              <a:gd name="connsiteY17" fmla="*/ 342272 h 580653"/>
              <a:gd name="connsiteX18" fmla="*/ 54792 w 670312"/>
              <a:gd name="connsiteY18" fmla="*/ 134489 h 580653"/>
              <a:gd name="connsiteX19" fmla="*/ 242650 w 670312"/>
              <a:gd name="connsiteY19" fmla="*/ 0 h 580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70312" h="580653">
                <a:moveTo>
                  <a:pt x="603423" y="0"/>
                </a:moveTo>
                <a:lnTo>
                  <a:pt x="670312" y="126662"/>
                </a:lnTo>
                <a:cubicBezTo>
                  <a:pt x="615757" y="152279"/>
                  <a:pt x="578043" y="177777"/>
                  <a:pt x="557170" y="203157"/>
                </a:cubicBezTo>
                <a:cubicBezTo>
                  <a:pt x="536297" y="228537"/>
                  <a:pt x="524674" y="258542"/>
                  <a:pt x="522302" y="293172"/>
                </a:cubicBezTo>
                <a:lnTo>
                  <a:pt x="670312" y="293172"/>
                </a:lnTo>
                <a:lnTo>
                  <a:pt x="670312" y="580653"/>
                </a:lnTo>
                <a:lnTo>
                  <a:pt x="360772" y="580653"/>
                </a:lnTo>
                <a:lnTo>
                  <a:pt x="360772" y="342272"/>
                </a:lnTo>
                <a:cubicBezTo>
                  <a:pt x="360772" y="254510"/>
                  <a:pt x="379036" y="185249"/>
                  <a:pt x="415564" y="134489"/>
                </a:cubicBezTo>
                <a:cubicBezTo>
                  <a:pt x="452092" y="83729"/>
                  <a:pt x="514712" y="38900"/>
                  <a:pt x="603423" y="0"/>
                </a:cubicBezTo>
                <a:close/>
                <a:moveTo>
                  <a:pt x="242650" y="0"/>
                </a:moveTo>
                <a:lnTo>
                  <a:pt x="309539" y="126662"/>
                </a:lnTo>
                <a:cubicBezTo>
                  <a:pt x="254985" y="152279"/>
                  <a:pt x="217271" y="177777"/>
                  <a:pt x="196397" y="203157"/>
                </a:cubicBezTo>
                <a:cubicBezTo>
                  <a:pt x="175524" y="228537"/>
                  <a:pt x="163902" y="258542"/>
                  <a:pt x="161530" y="293172"/>
                </a:cubicBezTo>
                <a:lnTo>
                  <a:pt x="309539" y="293172"/>
                </a:lnTo>
                <a:lnTo>
                  <a:pt x="309539" y="580653"/>
                </a:lnTo>
                <a:lnTo>
                  <a:pt x="0" y="580653"/>
                </a:lnTo>
                <a:lnTo>
                  <a:pt x="0" y="342272"/>
                </a:lnTo>
                <a:cubicBezTo>
                  <a:pt x="0" y="254510"/>
                  <a:pt x="18264" y="185249"/>
                  <a:pt x="54792" y="134489"/>
                </a:cubicBezTo>
                <a:cubicBezTo>
                  <a:pt x="91320" y="83729"/>
                  <a:pt x="153940" y="38900"/>
                  <a:pt x="2426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10564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902678" y="2599497"/>
            <a:ext cx="4316436" cy="1421928"/>
          </a:xfrm>
        </p:spPr>
        <p:txBody>
          <a:bodyPr/>
          <a:lstStyle/>
          <a:p>
            <a:pPr algn="ctr"/>
            <a:r>
              <a:rPr lang="en-US" sz="3200" dirty="0">
                <a:latin typeface="+mn-lt"/>
                <a:cs typeface="Segoe UI Semilight" panose="020B0402040204020203" pitchFamily="34" charset="0"/>
              </a:rPr>
              <a:t>Hassle-free monitoring and searching of vehicles on the road.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6096000" y="441780"/>
            <a:ext cx="5671764" cy="1972408"/>
          </a:xfrm>
        </p:spPr>
        <p:txBody>
          <a:bodyPr/>
          <a:lstStyle/>
          <a:p>
            <a:r>
              <a:rPr lang="en-US" dirty="0"/>
              <a:t>OBJECTIVE</a:t>
            </a:r>
          </a:p>
          <a:p>
            <a:pPr lvl="1"/>
            <a:r>
              <a:rPr lang="en-US" dirty="0"/>
              <a:t>To help people and the government by providing a smart tech-based solution for searching missing vehicles on the road, providing E-payment options and for enhanced traffic management by doing traffic report analysis.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914096"/>
          </a:xfrm>
        </p:spPr>
        <p:txBody>
          <a:bodyPr/>
          <a:lstStyle/>
          <a:p>
            <a:r>
              <a:rPr lang="en-US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INTRODUCTION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6096000" y="3153665"/>
            <a:ext cx="5671764" cy="397032"/>
          </a:xfrm>
        </p:spPr>
        <p:txBody>
          <a:bodyPr/>
          <a:lstStyle/>
          <a:p>
            <a:r>
              <a:rPr lang="en-US" dirty="0"/>
              <a:t>What do we offer? </a:t>
            </a:r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C591FC2-7B7A-4916-B2E1-FB482537E2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0" y="3678591"/>
            <a:ext cx="5671764" cy="3299365"/>
          </a:xfrm>
        </p:spPr>
        <p:txBody>
          <a:bodyPr/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dirty="0"/>
              <a:t>Online Portal to file a theft report.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dirty="0"/>
              <a:t>Vehicle Detection and Search.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b="0" dirty="0"/>
              <a:t>E-Payment options to pay at highway tolls and </a:t>
            </a:r>
            <a:r>
              <a:rPr lang="en-IN" b="0" dirty="0" err="1"/>
              <a:t>parkings</a:t>
            </a:r>
            <a:r>
              <a:rPr lang="en-IN" b="0" dirty="0"/>
              <a:t>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b="0" dirty="0"/>
              <a:t>Traffic Report Generation.</a:t>
            </a:r>
            <a:endParaRPr lang="en-IN" dirty="0"/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b="0" dirty="0" smtClean="0"/>
              <a:t>Customer Feedback Portal.</a:t>
            </a:r>
            <a:endParaRPr lang="en-IN" b="0" dirty="0"/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IN" dirty="0"/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80498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039 -0.00625 L 4.16667E-7 7.40741E-7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25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  <p:bldP spid="15" grpId="0"/>
      <p:bldP spid="32" grpId="0"/>
      <p:bldP spid="21" grpId="0"/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4"/>
          </p:nvPr>
        </p:nvSpPr>
        <p:spPr>
          <a:xfrm>
            <a:off x="555080" y="1786169"/>
            <a:ext cx="5540919" cy="4333277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u="sng" dirty="0"/>
              <a:t>USER PANEL</a:t>
            </a:r>
          </a:p>
          <a:p>
            <a:pPr>
              <a:spcAft>
                <a:spcPts val="2400"/>
              </a:spcAft>
            </a:pPr>
            <a:endParaRPr lang="en-US" u="sng" dirty="0"/>
          </a:p>
        </p:txBody>
      </p:sp>
      <p:sp>
        <p:nvSpPr>
          <p:cNvPr id="18" name="Content Placeholder 17"/>
          <p:cNvSpPr>
            <a:spLocks noGrp="1"/>
          </p:cNvSpPr>
          <p:nvPr>
            <p:ph idx="15"/>
          </p:nvPr>
        </p:nvSpPr>
        <p:spPr>
          <a:xfrm>
            <a:off x="6457799" y="1786166"/>
            <a:ext cx="5540919" cy="4529989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u="sng" dirty="0"/>
              <a:t>ADMIN PANEL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VEIWS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8853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USER PANEL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ADMINISTRATOR PANEL</a:t>
            </a:r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4"/>
          </p:nvPr>
        </p:nvSpPr>
        <p:spPr>
          <a:xfrm>
            <a:off x="11432913" y="6316156"/>
            <a:ext cx="498402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10" y="2866029"/>
            <a:ext cx="5215385" cy="29451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563" y="2944751"/>
            <a:ext cx="5075983" cy="286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168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8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923323" y="186061"/>
            <a:ext cx="4376615" cy="369332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EC1FF19-3798-4129-8CAC-D54EE67AEF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61843" y="471780"/>
            <a:ext cx="2899576" cy="1106970"/>
          </a:xfrm>
        </p:spPr>
        <p:txBody>
          <a:bodyPr/>
          <a:lstStyle/>
          <a:p>
            <a:r>
              <a:rPr lang="en-IN" sz="3200" dirty="0"/>
              <a:t>TECHNOLOGY</a:t>
            </a:r>
          </a:p>
          <a:p>
            <a:r>
              <a:rPr lang="en-IN" sz="3200" dirty="0"/>
              <a:t>USED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4F4D026-95F8-42B3-A7F2-A1E57E5424CF}"/>
              </a:ext>
            </a:extLst>
          </p:cNvPr>
          <p:cNvSpPr txBox="1"/>
          <p:nvPr/>
        </p:nvSpPr>
        <p:spPr>
          <a:xfrm>
            <a:off x="309489" y="2124223"/>
            <a:ext cx="1188251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>
                    <a:lumMod val="95000"/>
                  </a:schemeClr>
                </a:solidFill>
              </a:rPr>
              <a:t>Machine Learning Techniques </a:t>
            </a:r>
            <a:r>
              <a:rPr lang="en-IN" sz="2400" dirty="0">
                <a:solidFill>
                  <a:schemeClr val="bg1">
                    <a:lumMod val="95000"/>
                  </a:schemeClr>
                </a:solidFill>
              </a:rPr>
              <a:t> :	Image Processing </a:t>
            </a:r>
            <a:r>
              <a:rPr lang="en-IN" sz="2400" dirty="0" smtClean="0">
                <a:solidFill>
                  <a:schemeClr val="bg1">
                    <a:lumMod val="95000"/>
                  </a:schemeClr>
                </a:solidFill>
              </a:rPr>
              <a:t>and Basics </a:t>
            </a:r>
            <a:r>
              <a:rPr lang="en-IN" sz="2400" dirty="0">
                <a:solidFill>
                  <a:schemeClr val="bg1">
                    <a:lumMod val="95000"/>
                  </a:schemeClr>
                </a:solidFill>
              </a:rPr>
              <a:t>Data Analytics</a:t>
            </a:r>
          </a:p>
          <a:p>
            <a:endParaRPr lang="en-IN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N" sz="2400" b="1" dirty="0">
                <a:solidFill>
                  <a:schemeClr val="bg1">
                    <a:lumMod val="95000"/>
                  </a:schemeClr>
                </a:solidFill>
              </a:rPr>
              <a:t>Front End    :	</a:t>
            </a:r>
            <a:r>
              <a:rPr lang="en-IN" sz="2400" dirty="0">
                <a:solidFill>
                  <a:schemeClr val="bg1">
                    <a:lumMod val="95000"/>
                  </a:schemeClr>
                </a:solidFill>
              </a:rPr>
              <a:t>HTML, CSS, JavaScript, </a:t>
            </a:r>
            <a:r>
              <a:rPr lang="en-IN" sz="2400" dirty="0" err="1" smtClean="0">
                <a:solidFill>
                  <a:schemeClr val="bg1">
                    <a:lumMod val="95000"/>
                  </a:schemeClr>
                </a:solidFill>
              </a:rPr>
              <a:t>BootStrap</a:t>
            </a:r>
            <a:endParaRPr lang="en-IN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IN" sz="24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N" sz="2400" b="1" dirty="0">
                <a:solidFill>
                  <a:schemeClr val="bg1">
                    <a:lumMod val="95000"/>
                  </a:schemeClr>
                </a:solidFill>
              </a:rPr>
              <a:t>Back End     :	</a:t>
            </a:r>
            <a:r>
              <a:rPr lang="en-IN" sz="2400" dirty="0">
                <a:solidFill>
                  <a:schemeClr val="bg1">
                    <a:lumMod val="95000"/>
                  </a:schemeClr>
                </a:solidFill>
              </a:rPr>
              <a:t>Python 3.6.0, PHP 5.2</a:t>
            </a:r>
          </a:p>
          <a:p>
            <a:endParaRPr lang="en-IN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N" sz="2400" b="1" dirty="0">
                <a:solidFill>
                  <a:schemeClr val="bg1">
                    <a:lumMod val="95000"/>
                  </a:schemeClr>
                </a:solidFill>
              </a:rPr>
              <a:t>Libraries      :</a:t>
            </a:r>
            <a:r>
              <a:rPr lang="en-IN" sz="24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n-IN" sz="2400" dirty="0" err="1">
                <a:solidFill>
                  <a:schemeClr val="bg1">
                    <a:lumMod val="95000"/>
                  </a:schemeClr>
                </a:solidFill>
              </a:rPr>
              <a:t>PyTessaract</a:t>
            </a:r>
            <a:r>
              <a:rPr lang="en-IN" sz="2400" dirty="0">
                <a:solidFill>
                  <a:schemeClr val="bg1">
                    <a:lumMod val="95000"/>
                  </a:schemeClr>
                </a:solidFill>
              </a:rPr>
              <a:t>, NumPy, OpenCV, Twilio, Matplotlib</a:t>
            </a:r>
          </a:p>
          <a:p>
            <a:endParaRPr lang="en-IN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N" sz="2400" b="1" dirty="0">
                <a:solidFill>
                  <a:schemeClr val="bg1">
                    <a:lumMod val="95000"/>
                  </a:schemeClr>
                </a:solidFill>
              </a:rPr>
              <a:t>API’s Used   :</a:t>
            </a:r>
            <a:r>
              <a:rPr lang="en-IN" sz="2400" dirty="0">
                <a:solidFill>
                  <a:schemeClr val="bg1">
                    <a:lumMod val="95000"/>
                  </a:schemeClr>
                </a:solidFill>
              </a:rPr>
              <a:t>	Twilio Messaging API</a:t>
            </a:r>
          </a:p>
          <a:p>
            <a:endParaRPr lang="en-IN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N" sz="2400" b="1" dirty="0">
                <a:solidFill>
                  <a:schemeClr val="bg1">
                    <a:lumMod val="95000"/>
                  </a:schemeClr>
                </a:solidFill>
              </a:rPr>
              <a:t>Database     :</a:t>
            </a:r>
            <a:r>
              <a:rPr lang="en-IN" sz="2400" dirty="0">
                <a:solidFill>
                  <a:schemeClr val="bg1">
                    <a:lumMod val="95000"/>
                  </a:schemeClr>
                </a:solidFill>
              </a:rPr>
              <a:t>	MySQL</a:t>
            </a:r>
          </a:p>
          <a:p>
            <a:endParaRPr lang="en-IN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079039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1311128"/>
          </a:xfrm>
        </p:spPr>
        <p:txBody>
          <a:bodyPr/>
          <a:lstStyle/>
          <a:p>
            <a:r>
              <a:rPr lang="en-US" dirty="0"/>
              <a:t>User/Admin makes a request to perform vehicle search.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1311128"/>
          </a:xfrm>
        </p:spPr>
        <p:txBody>
          <a:bodyPr/>
          <a:lstStyle/>
          <a:p>
            <a:r>
              <a:rPr lang="en-US" dirty="0"/>
              <a:t>Live Recording Video is broken into number of Frames.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658164"/>
          </a:xfrm>
        </p:spPr>
        <p:txBody>
          <a:bodyPr/>
          <a:lstStyle/>
          <a:p>
            <a:r>
              <a:rPr lang="en-US" dirty="0"/>
              <a:t>The Number Plate Detection Algorithm detects the number plate of the vehicle in the frame.</a:t>
            </a:r>
          </a:p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962862"/>
          </a:xfrm>
        </p:spPr>
        <p:txBody>
          <a:bodyPr/>
          <a:lstStyle/>
          <a:p>
            <a:r>
              <a:rPr lang="en-US" dirty="0"/>
              <a:t>The Optical Character Recognition Algorithm extracts the number plate as a string of characters.</a:t>
            </a:r>
          </a:p>
          <a:p>
            <a:endParaRPr lang="en-US" dirty="0"/>
          </a:p>
        </p:txBody>
      </p:sp>
      <p:sp>
        <p:nvSpPr>
          <p:cNvPr id="33" name="Content Placeholder 3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1615827"/>
          </a:xfrm>
        </p:spPr>
        <p:txBody>
          <a:bodyPr/>
          <a:lstStyle/>
          <a:p>
            <a:r>
              <a:rPr lang="en-US" dirty="0"/>
              <a:t>If a match is found, an Alert Message is sent to the owner and  the authorities.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0" y="470361"/>
            <a:ext cx="12192000" cy="978729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7" name="Content Placeholder 46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8" name="Content Placeholder 47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49" name="Content Placeholder 48"/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50" name="Content Placeholder 49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US"/>
              <a:t>4</a:t>
            </a:r>
            <a:endParaRPr lang="en-US" dirty="0"/>
          </a:p>
        </p:txBody>
      </p:sp>
      <p:sp>
        <p:nvSpPr>
          <p:cNvPr id="51" name="Content Placeholder 50"/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US"/>
              <a:t>5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48438" y="6450449"/>
            <a:ext cx="749756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Reference : The basics you can find anywhere 5 Steps To Successful Storytelling Published on April 5, 2014 Featured in: Marketing &amp; Advertising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107BF59-8D7E-4003-86E2-BC49C22B9CC9}"/>
              </a:ext>
            </a:extLst>
          </p:cNvPr>
          <p:cNvSpPr txBox="1"/>
          <p:nvPr/>
        </p:nvSpPr>
        <p:spPr>
          <a:xfrm>
            <a:off x="1561514" y="211014"/>
            <a:ext cx="9425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/>
              <a:t>HOW DOES IT WORK ?</a:t>
            </a:r>
          </a:p>
        </p:txBody>
      </p:sp>
    </p:spTree>
    <p:extLst>
      <p:ext uri="{BB962C8B-B14F-4D97-AF65-F5344CB8AC3E}">
        <p14:creationId xmlns:p14="http://schemas.microsoft.com/office/powerpoint/2010/main" val="21612569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933991" y="318757"/>
            <a:ext cx="2398412" cy="996170"/>
          </a:xfrm>
        </p:spPr>
        <p:txBody>
          <a:bodyPr/>
          <a:lstStyle/>
          <a:p>
            <a:r>
              <a:rPr lang="en-US" sz="2800" dirty="0"/>
              <a:t>ADDITIONAL</a:t>
            </a:r>
          </a:p>
          <a:p>
            <a:r>
              <a:rPr lang="en-US" sz="2800" dirty="0"/>
              <a:t> MODULES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7D7F76E3-6406-43C3-AB8F-908EF55F2ABB}"/>
              </a:ext>
            </a:extLst>
          </p:cNvPr>
          <p:cNvSpPr txBox="1"/>
          <p:nvPr/>
        </p:nvSpPr>
        <p:spPr>
          <a:xfrm>
            <a:off x="780439" y="2536105"/>
            <a:ext cx="1070551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>
                    <a:lumMod val="95000"/>
                  </a:schemeClr>
                </a:solidFill>
              </a:rPr>
              <a:t>SMART E-PAYMENT SYSTEM</a:t>
            </a:r>
          </a:p>
          <a:p>
            <a:r>
              <a:rPr lang="en-IN" sz="2000" dirty="0">
                <a:solidFill>
                  <a:schemeClr val="bg1">
                    <a:lumMod val="95000"/>
                  </a:schemeClr>
                </a:solidFill>
              </a:rPr>
              <a:t>	Makes it easier to make payments at a Toll-Tax Area and at authorized vehicle 	parking's.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B0EA87C-2569-42A6-ADF2-AEE75E43C097}"/>
              </a:ext>
            </a:extLst>
          </p:cNvPr>
          <p:cNvSpPr txBox="1"/>
          <p:nvPr/>
        </p:nvSpPr>
        <p:spPr>
          <a:xfrm>
            <a:off x="780440" y="4509098"/>
            <a:ext cx="10705513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>
                    <a:lumMod val="95000"/>
                  </a:schemeClr>
                </a:solidFill>
              </a:rPr>
              <a:t>TRAFFIC REPORT GENERATOR</a:t>
            </a:r>
          </a:p>
          <a:p>
            <a:r>
              <a:rPr lang="en-IN" sz="3200" b="1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n-IN" sz="2000" b="1" dirty="0">
                <a:solidFill>
                  <a:schemeClr val="bg1">
                    <a:lumMod val="95000"/>
                  </a:schemeClr>
                </a:solidFill>
              </a:rPr>
              <a:t>Bar Graphs/Histograms are generated after detecting no. of vehicles that pass from a specific road, traffic signal or a toll tax.</a:t>
            </a:r>
            <a:endParaRPr lang="en-IN" sz="32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01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923323" y="186061"/>
            <a:ext cx="4376615" cy="369332"/>
          </a:xfrm>
        </p:spPr>
        <p:txBody>
          <a:bodyPr/>
          <a:lstStyle/>
          <a:p>
            <a:r>
              <a:rPr lang="en-IN" dirty="0" smtClean="0"/>
              <a:t>Screen Shots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 smtClean="0"/>
              <a:t>1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51" y="2902503"/>
            <a:ext cx="5409443" cy="30547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630" y="2902503"/>
            <a:ext cx="5409442" cy="305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0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923323" y="186061"/>
            <a:ext cx="4376615" cy="369332"/>
          </a:xfrm>
        </p:spPr>
        <p:txBody>
          <a:bodyPr/>
          <a:lstStyle/>
          <a:p>
            <a:r>
              <a:rPr lang="en-IN" dirty="0" err="1" smtClean="0"/>
              <a:t>ScreenShots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 smtClean="0"/>
              <a:t>2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13" y="3043449"/>
            <a:ext cx="4531483" cy="25589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299" y="3043449"/>
            <a:ext cx="4531483" cy="255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2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FUL Presentations.pptx" id="{F35F1979-0F96-40AB-A8BA-4291EDE5F127}" vid="{D4D34B82-5498-418F-8E4B-B445820BAA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tf16401425</Template>
  <TotalTime>475</TotalTime>
  <Words>294</Words>
  <Application>Microsoft Office PowerPoint</Application>
  <PresentationFormat>Widescreen</PresentationFormat>
  <Paragraphs>87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Arial Black</vt:lpstr>
      <vt:lpstr>Calibri</vt:lpstr>
      <vt:lpstr>Segoe UI</vt:lpstr>
      <vt:lpstr>Segoe UI Black</vt:lpstr>
      <vt:lpstr>Segoe UI Light</vt:lpstr>
      <vt:lpstr>Segoe UI Semibold</vt:lpstr>
      <vt:lpstr>Segoe UI Semilight</vt:lpstr>
      <vt:lpstr>Wingdings</vt:lpstr>
      <vt:lpstr>Storybuilding Neal Creative</vt:lpstr>
      <vt:lpstr>VEHICLE</vt:lpstr>
      <vt:lpstr>PowerPoint Presentation</vt:lpstr>
      <vt:lpstr>INTRODUCTION</vt:lpstr>
      <vt:lpstr>VEIWS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</dc:title>
  <dc:subject/>
  <dc:creator>Soban Khan</dc:creator>
  <cp:keywords/>
  <dc:description/>
  <cp:lastModifiedBy>Amit Singh Sansoya</cp:lastModifiedBy>
  <cp:revision>25</cp:revision>
  <dcterms:created xsi:type="dcterms:W3CDTF">2018-03-20T14:45:06Z</dcterms:created>
  <dcterms:modified xsi:type="dcterms:W3CDTF">2018-09-01T13:37:56Z</dcterms:modified>
  <cp:category/>
</cp:coreProperties>
</file>